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9" r:id="rId3"/>
    <p:sldId id="281" r:id="rId4"/>
    <p:sldId id="296" r:id="rId5"/>
    <p:sldId id="294" r:id="rId6"/>
    <p:sldId id="295" r:id="rId7"/>
  </p:sldIdLst>
  <p:sldSz cx="9144000" cy="51435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74C17"/>
    <a:srgbClr val="E73927"/>
    <a:srgbClr val="591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/>
    <p:restoredTop sz="94703"/>
  </p:normalViewPr>
  <p:slideViewPr>
    <p:cSldViewPr showGuides="1">
      <p:cViewPr>
        <p:scale>
          <a:sx n="100" d="100"/>
          <a:sy n="100" d="100"/>
        </p:scale>
        <p:origin x="-282" y="-150"/>
      </p:cViewPr>
      <p:guideLst>
        <p:guide orient="horz" pos="1619"/>
        <p:guide pos="29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051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fld id="{BB962C8B-B14F-4D97-AF65-F5344CB8AC3E}" type="datetime1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/>
          </p:cNvSpPr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0"/>
            <a:r>
              <a:rPr lang="zh-CN" altLang="en-US"/>
              <a:t>第二级</a:t>
            </a:r>
            <a:endParaRPr lang="zh-CN" altLang="en-US"/>
          </a:p>
          <a:p>
            <a:pPr lvl="0"/>
            <a:r>
              <a:rPr lang="zh-CN" altLang="en-US"/>
              <a:t>第三级</a:t>
            </a:r>
            <a:endParaRPr lang="zh-CN" altLang="en-US"/>
          </a:p>
          <a:p>
            <a:pPr lvl="0"/>
            <a:r>
              <a:rPr lang="zh-CN" altLang="en-US"/>
              <a:t>第四级</a:t>
            </a:r>
            <a:endParaRPr lang="zh-CN" altLang="en-US"/>
          </a:p>
          <a:p>
            <a:pPr lvl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4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055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1pPr>
    <a:lvl2pPr marL="0" lvl="1" indent="0" algn="l" defTabSz="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2pPr>
    <a:lvl3pPr marL="0" lvl="2" indent="0" algn="l" defTabSz="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3pPr>
    <a:lvl4pPr marL="0" lvl="3" indent="0" algn="l" defTabSz="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4pPr>
    <a:lvl5pPr marL="0" lvl="4" indent="0" algn="l" defTabSz="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6pPr>
    <a:lvl7pPr marL="2743200" lvl="6" indent="0" algn="l" defTabSz="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7pPr>
    <a:lvl8pPr marL="3200400" lvl="7" indent="0" algn="l" defTabSz="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8pPr>
    <a:lvl9pPr marL="3657600" lvl="8" indent="0" algn="l" defTabSz="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 altLang="zh-CN">
                <a:ea typeface="宋体" panose="02010600030101010101" pitchFamily="2" charset="-122"/>
              </a:rPr>
            </a:fld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 altLang="zh-CN">
                <a:ea typeface="宋体" panose="02010600030101010101" pitchFamily="2" charset="-122"/>
              </a:rPr>
            </a:fld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5293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 altLang="zh-CN">
                <a:ea typeface="宋体" panose="02010600030101010101" pitchFamily="2" charset="-122"/>
              </a:rPr>
            </a:fld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28650" y="1369219"/>
            <a:ext cx="3886200" cy="157400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369219"/>
            <a:ext cx="3886200" cy="157400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28650" y="3057525"/>
            <a:ext cx="3886200" cy="157519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3057525"/>
            <a:ext cx="3886200" cy="157519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 altLang="zh-CN">
                <a:ea typeface="宋体" panose="02010600030101010101" pitchFamily="2" charset="-122"/>
              </a:rPr>
            </a:fld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 altLang="zh-CN">
                <a:ea typeface="宋体" panose="02010600030101010101" pitchFamily="2" charset="-122"/>
              </a:rPr>
            </a:fld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 altLang="zh-CN">
                <a:ea typeface="宋体" panose="02010600030101010101" pitchFamily="2" charset="-122"/>
              </a:rPr>
            </a:fld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 altLang="zh-CN">
                <a:ea typeface="宋体" panose="02010600030101010101" pitchFamily="2" charset="-122"/>
              </a:rPr>
            </a:fld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 altLang="zh-CN">
                <a:ea typeface="宋体" panose="02010600030101010101" pitchFamily="2" charset="-122"/>
              </a:rPr>
            </a:fld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 altLang="zh-CN">
                <a:ea typeface="宋体" panose="02010600030101010101" pitchFamily="2" charset="-122"/>
              </a:rPr>
            </a:fld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 altLang="zh-CN">
                <a:ea typeface="宋体" panose="02010600030101010101" pitchFamily="2" charset="-122"/>
              </a:rPr>
            </a:fld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 altLang="zh-CN">
                <a:ea typeface="宋体" panose="02010600030101010101" pitchFamily="2" charset="-122"/>
              </a:rPr>
            </a:fld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 altLang="zh-CN">
                <a:ea typeface="宋体" panose="02010600030101010101" pitchFamily="2" charset="-122"/>
              </a:rPr>
            </a:fld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 altLang="zh-CN">
                <a:ea typeface="宋体" panose="02010600030101010101" pitchFamily="2" charset="-122"/>
              </a:rPr>
            </a:fld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normAutofit/>
          </a:bodyPr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>
            <a:normAutofit/>
          </a:bodyPr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BB962C8B-B14F-4D97-AF65-F5344CB8AC3E}" type="datetime1">
              <a:rPr lang="en-US" altLang="zh-CN">
                <a:ea typeface="宋体" panose="02010600030101010101" pitchFamily="2" charset="-122"/>
              </a:rPr>
            </a:fld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1031" name="Picture 2"/>
          <p:cNvPicPr>
            <a:picLocks noChangeAspect="1"/>
          </p:cNvPicPr>
          <p:nvPr/>
        </p:nvPicPr>
        <p:blipFill>
          <a:blip r:embed="rId14"/>
          <a:srcRect t="2573" b="1450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2" name="矩形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3612F">
              <a:alpha val="60999"/>
            </a:srgbClr>
          </a:solidFill>
          <a:ln w="9525">
            <a:noFill/>
          </a:ln>
        </p:spPr>
        <p:txBody>
          <a:bodyPr anchor="ctr"/>
          <a:p>
            <a:pPr lvl="0" algn="ctr"/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33" name="TextBox 11"/>
          <p:cNvSpPr/>
          <p:nvPr/>
        </p:nvSpPr>
        <p:spPr>
          <a:xfrm>
            <a:off x="7981950" y="4835525"/>
            <a:ext cx="117157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en-US" altLang="zh-CN" sz="1400" err="1">
                <a:solidFill>
                  <a:srgbClr val="4A291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zzplovezzp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marL="914400" lvl="0" indent="-91440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图片 6"/>
          <p:cNvPicPr>
            <a:picLocks noChangeAspect="1"/>
          </p:cNvPicPr>
          <p:nvPr/>
        </p:nvPicPr>
        <p:blipFill>
          <a:blip r:embed="rId1"/>
          <a:srcRect t="7878" b="864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矩形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2">
              <a:alphaModFix amt="89999"/>
            </a:blip>
            <a:stretch>
              <a:fillRect/>
            </a:stretch>
          </a:blipFill>
          <a:ln w="9525">
            <a:noFill/>
          </a:ln>
        </p:spPr>
        <p:txBody>
          <a:bodyPr anchor="ctr"/>
          <a:p>
            <a:endParaRPr lang="zh-CN" altLang="en-US" dirty="0">
              <a:solidFill>
                <a:srgbClr val="B3612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矩形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3612F">
              <a:alpha val="75999"/>
            </a:srgbClr>
          </a:solidFill>
          <a:ln w="9525">
            <a:noFill/>
          </a:ln>
        </p:spPr>
        <p:txBody>
          <a:bodyPr anchor="ctr"/>
          <a:p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7" name="矩形 7"/>
          <p:cNvSpPr/>
          <p:nvPr/>
        </p:nvSpPr>
        <p:spPr>
          <a:xfrm>
            <a:off x="0" y="950913"/>
            <a:ext cx="9144000" cy="1800225"/>
          </a:xfrm>
          <a:prstGeom prst="rect">
            <a:avLst/>
          </a:prstGeom>
          <a:solidFill>
            <a:srgbClr val="E8E3D8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078" name="Picture 2"/>
          <p:cNvPicPr>
            <a:picLocks noChangeAspect="1"/>
          </p:cNvPicPr>
          <p:nvPr/>
        </p:nvPicPr>
        <p:blipFill>
          <a:blip r:embed="rId3"/>
          <a:srcRect t="22220" r="-89" b="51462"/>
          <a:stretch>
            <a:fillRect/>
          </a:stretch>
        </p:blipFill>
        <p:spPr>
          <a:xfrm>
            <a:off x="0" y="1023938"/>
            <a:ext cx="9144000" cy="1620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9" name="矩形 9"/>
          <p:cNvSpPr/>
          <p:nvPr/>
        </p:nvSpPr>
        <p:spPr>
          <a:xfrm>
            <a:off x="0" y="2679700"/>
            <a:ext cx="9144000" cy="1493838"/>
          </a:xfrm>
          <a:prstGeom prst="rect">
            <a:avLst/>
          </a:prstGeom>
          <a:solidFill>
            <a:srgbClr val="B3612F">
              <a:alpha val="17999"/>
            </a:srgbClr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80" name="TextBox 6"/>
          <p:cNvSpPr/>
          <p:nvPr/>
        </p:nvSpPr>
        <p:spPr>
          <a:xfrm>
            <a:off x="0" y="1166813"/>
            <a:ext cx="914400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altLang="zh-CN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120T 立式液态硅胶射出成型机</a:t>
            </a:r>
            <a:endParaRPr altLang="zh-CN" sz="4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螺杆</a:t>
            </a:r>
            <a:r>
              <a:rPr lang="en-US" altLang="zh-CN" sz="4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·</a:t>
            </a:r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炮筒更改方案</a:t>
            </a:r>
            <a:endParaRPr lang="zh-CN" altLang="en-US" sz="4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81" name="TextBox 10"/>
          <p:cNvSpPr/>
          <p:nvPr/>
        </p:nvSpPr>
        <p:spPr>
          <a:xfrm>
            <a:off x="0" y="3651250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8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聚本机械制造（深圳）有限公司</a:t>
            </a:r>
            <a:endParaRPr lang="zh-CN" altLang="en-US" sz="2800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85" name="标题 3084"/>
          <p:cNvSpPr>
            <a:spLocks noGrp="1"/>
          </p:cNvSpPr>
          <p:nvPr>
            <p:ph type="ctrTitle"/>
          </p:nvPr>
        </p:nvSpPr>
        <p:spPr>
          <a:xfrm>
            <a:off x="2303463" y="0"/>
            <a:ext cx="4681537" cy="735013"/>
          </a:xfrm>
        </p:spPr>
        <p:txBody>
          <a:bodyPr anchor="ctr">
            <a:normAutofit/>
          </a:bodyPr>
          <a:p>
            <a:pPr marL="0" indent="0" defTabSz="914400">
              <a:buClrTx/>
              <a:buSzTx/>
              <a:buFontTx/>
            </a:pPr>
            <a:r>
              <a:rPr lang="zh-CN" altLang="en-US" sz="2800" kern="1200" baseline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聚本螺杆炮筒</a:t>
            </a:r>
            <a:endParaRPr lang="zh-CN" altLang="en-US" sz="2800" kern="1200" baseline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17" name="标题 21516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528638"/>
          </a:xfrm>
        </p:spPr>
        <p:txBody>
          <a:bodyPr anchor="ctr">
            <a:normAutofit/>
          </a:bodyPr>
          <a:p>
            <a:r>
              <a:rPr sz="2220" b="1" dirty="0">
                <a:latin typeface="+mj-ea"/>
                <a:cs typeface="+mj-ea"/>
              </a:rPr>
              <a:t>120T 立式液态硅胶</a:t>
            </a:r>
            <a:r>
              <a:rPr lang="en-US" sz="2220" b="1" dirty="0">
                <a:latin typeface="+mj-ea"/>
                <a:cs typeface="+mj-ea"/>
              </a:rPr>
              <a:t>(LSR)</a:t>
            </a:r>
            <a:r>
              <a:rPr sz="2220" b="1" dirty="0">
                <a:latin typeface="+mj-ea"/>
                <a:cs typeface="+mj-ea"/>
              </a:rPr>
              <a:t>射出成型机</a:t>
            </a:r>
            <a:r>
              <a:rPr lang="zh-CN" altLang="en-US" sz="2220" b="1" dirty="0">
                <a:latin typeface="+mj-ea"/>
                <a:cs typeface="+mj-ea"/>
              </a:rPr>
              <a:t>示意图</a:t>
            </a:r>
            <a:endParaRPr lang="zh-CN" altLang="en-US" sz="2220" b="1" dirty="0">
              <a:latin typeface="+mj-ea"/>
              <a:cs typeface="+mj-ea"/>
            </a:endParaRPr>
          </a:p>
        </p:txBody>
      </p:sp>
      <p:sp>
        <p:nvSpPr>
          <p:cNvPr id="21518" name="文本占位符 21517"/>
          <p:cNvSpPr>
            <a:spLocks noGrp="1"/>
          </p:cNvSpPr>
          <p:nvPr>
            <p:ph type="body" idx="1"/>
          </p:nvPr>
        </p:nvSpPr>
        <p:spPr>
          <a:xfrm>
            <a:off x="353060" y="753745"/>
            <a:ext cx="8408035" cy="3890645"/>
          </a:xfrm>
        </p:spPr>
        <p:txBody>
          <a:bodyPr>
            <a:normAutofit/>
          </a:bodyPr>
          <a:p>
            <a:pPr marL="0" indent="0">
              <a:buNone/>
            </a:pPr>
            <a:endParaRPr lang="en-US" altLang="zh-CN" sz="1800" dirty="0"/>
          </a:p>
          <a:p>
            <a:endParaRPr lang="en-US" altLang="zh-CN" sz="1800" dirty="0"/>
          </a:p>
        </p:txBody>
      </p:sp>
      <p:pic>
        <p:nvPicPr>
          <p:cNvPr id="3" name="图片 2" descr="图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31820" y="672465"/>
            <a:ext cx="3215640" cy="44697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05" y="195580"/>
            <a:ext cx="8248650" cy="1356995"/>
          </a:xfrm>
        </p:spPr>
        <p:txBody>
          <a:bodyPr>
            <a:normAutofit/>
          </a:bodyPr>
          <a:p>
            <a:pPr algn="l">
              <a:lnSpc>
                <a:spcPct val="90000"/>
              </a:lnSpc>
            </a:pPr>
            <a:r>
              <a:rPr lang="en-US" altLang="zh-CN" dirty="0">
                <a:sym typeface="+mn-ea"/>
              </a:rPr>
              <a:t> 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3510" y="52070"/>
            <a:ext cx="8849995" cy="5041265"/>
          </a:xfrm>
        </p:spPr>
        <p:txBody>
          <a:bodyPr>
            <a:noAutofit/>
          </a:bodyPr>
          <a:p>
            <a:pPr algn="ctr"/>
            <a:endParaRPr lang="en-US" altLang="zh-CN" sz="1700" dirty="0">
              <a:sym typeface="+mn-ea"/>
            </a:endParaRPr>
          </a:p>
          <a:p>
            <a:pPr algn="ctr"/>
            <a:r>
              <a:rPr lang="en-US" altLang="zh-CN" sz="1700" dirty="0">
                <a:solidFill>
                  <a:schemeClr val="accent2"/>
                </a:solidFill>
                <a:latin typeface="+mj-ea"/>
                <a:ea typeface="+mj-ea"/>
                <a:cs typeface="+mj-ea"/>
                <a:sym typeface="+mn-ea"/>
              </a:rPr>
              <a:t> </a:t>
            </a:r>
            <a:r>
              <a:rPr lang="zh-CN" altLang="en-US" sz="1700" b="1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改造原因及对策阐述</a:t>
            </a:r>
            <a:endParaRPr lang="en-US" altLang="zh-CN" sz="1700" b="1" dirty="0">
              <a:solidFill>
                <a:schemeClr val="tx1"/>
              </a:solidFill>
              <a:latin typeface="+mj-ea"/>
              <a:ea typeface="+mj-ea"/>
              <a:cs typeface="+mj-ea"/>
              <a:sym typeface="+mn-ea"/>
            </a:endParaRPr>
          </a:p>
          <a:p>
            <a:pPr algn="l"/>
            <a:endParaRPr lang="en-US" altLang="zh-CN" sz="1700" dirty="0">
              <a:sym typeface="+mn-ea"/>
            </a:endParaRPr>
          </a:p>
          <a:p>
            <a:pPr algn="l"/>
            <a:r>
              <a:rPr lang="en-US" altLang="zh-CN" sz="1700" dirty="0">
                <a:sym typeface="+mn-ea"/>
              </a:rPr>
              <a:t>          </a:t>
            </a:r>
            <a:r>
              <a:rPr lang="zh-CN" altLang="en-US" sz="1700" dirty="0">
                <a:sym typeface="+mn-ea"/>
              </a:rPr>
              <a:t>原机台螺杆直径</a:t>
            </a:r>
            <a:r>
              <a:rPr lang="en-US" altLang="zh-CN" sz="1700" dirty="0">
                <a:sym typeface="+mn-ea"/>
              </a:rPr>
              <a:t>20mm</a:t>
            </a:r>
            <a:r>
              <a:rPr lang="zh-CN" altLang="en-US" sz="1700" dirty="0">
                <a:sym typeface="+mn-ea"/>
              </a:rPr>
              <a:t>，胶量</a:t>
            </a:r>
            <a:r>
              <a:rPr lang="en-US" altLang="zh-CN" sz="1700" dirty="0">
                <a:sym typeface="+mn-ea"/>
              </a:rPr>
              <a:t>40g</a:t>
            </a:r>
            <a:r>
              <a:rPr lang="zh-CN" altLang="en-US" sz="1700" dirty="0">
                <a:sym typeface="+mn-ea"/>
              </a:rPr>
              <a:t>，射出压力</a:t>
            </a:r>
            <a:r>
              <a:rPr lang="en-US" altLang="zh-CN" sz="1700" dirty="0">
                <a:sym typeface="+mn-ea"/>
              </a:rPr>
              <a:t>5000kgf/cm^2</a:t>
            </a:r>
            <a:r>
              <a:rPr lang="zh-CN" altLang="en-US" sz="1700" dirty="0">
                <a:sym typeface="+mn-ea"/>
              </a:rPr>
              <a:t>现在实际使用胶量需要增加到</a:t>
            </a:r>
            <a:r>
              <a:rPr lang="en-US" altLang="zh-CN" sz="1700" dirty="0">
                <a:sym typeface="+mn-ea"/>
              </a:rPr>
              <a:t>200g</a:t>
            </a:r>
            <a:r>
              <a:rPr lang="zh-CN" altLang="en-US" sz="1700" dirty="0">
                <a:sym typeface="+mn-ea"/>
              </a:rPr>
              <a:t>左右，</a:t>
            </a:r>
            <a:r>
              <a:rPr lang="zh-CN" altLang="en-US" sz="1700" dirty="0">
                <a:sym typeface="+mn-ea"/>
              </a:rPr>
              <a:t>通过计算，螺杆直径需要做到</a:t>
            </a:r>
            <a:r>
              <a:rPr lang="en-US" altLang="zh-CN" sz="1700" dirty="0">
                <a:sym typeface="+mn-ea"/>
              </a:rPr>
              <a:t>45mm</a:t>
            </a:r>
            <a:r>
              <a:rPr lang="zh-CN" altLang="en-US" sz="1700" dirty="0">
                <a:sym typeface="+mn-ea"/>
              </a:rPr>
              <a:t>！原来射出行程不变（</a:t>
            </a:r>
            <a:r>
              <a:rPr lang="en-US" altLang="zh-CN" sz="1700" dirty="0">
                <a:sym typeface="+mn-ea"/>
              </a:rPr>
              <a:t>145mm</a:t>
            </a:r>
            <a:r>
              <a:rPr lang="zh-CN" altLang="en-US" sz="1700" dirty="0">
                <a:sym typeface="+mn-ea"/>
              </a:rPr>
              <a:t>）</a:t>
            </a:r>
            <a:r>
              <a:rPr lang="en-US" altLang="zh-CN" sz="1700" dirty="0">
                <a:sym typeface="+mn-ea"/>
              </a:rPr>
              <a:t>,</a:t>
            </a:r>
            <a:r>
              <a:rPr lang="zh-CN" altLang="en-US" sz="1700" dirty="0">
                <a:sym typeface="+mn-ea"/>
              </a:rPr>
              <a:t>硅胶比重按</a:t>
            </a:r>
            <a:r>
              <a:rPr lang="en-US" altLang="zh-CN" sz="1700" dirty="0">
                <a:sym typeface="+mn-ea"/>
              </a:rPr>
              <a:t>CHN-LIMS-30A/B</a:t>
            </a:r>
            <a:r>
              <a:rPr lang="zh-CN" altLang="en-US" sz="1700" dirty="0">
                <a:sym typeface="+mn-ea"/>
              </a:rPr>
              <a:t>类别</a:t>
            </a:r>
            <a:r>
              <a:rPr lang="en-US" altLang="zh-CN" sz="1700" dirty="0">
                <a:sym typeface="+mn-ea"/>
              </a:rPr>
              <a:t>1.12g/</a:t>
            </a:r>
            <a:r>
              <a:rPr lang="en-US" altLang="zh-CN" sz="17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㎤</a:t>
            </a:r>
            <a:r>
              <a:rPr lang="zh-CN" altLang="en-US" sz="1700" dirty="0">
                <a:sym typeface="+mn-ea"/>
              </a:rPr>
              <a:t>计算</a:t>
            </a:r>
            <a:r>
              <a:rPr lang="en-US" altLang="zh-CN" sz="1700" dirty="0">
                <a:sym typeface="+mn-ea"/>
              </a:rPr>
              <a:t>,</a:t>
            </a:r>
            <a:r>
              <a:rPr lang="zh-CN" altLang="en-US" sz="1700" dirty="0">
                <a:sym typeface="+mn-ea"/>
              </a:rPr>
              <a:t>最大胶量可达到</a:t>
            </a:r>
            <a:r>
              <a:rPr lang="en-US" altLang="zh-CN" sz="1700" dirty="0">
                <a:sym typeface="+mn-ea"/>
              </a:rPr>
              <a:t>200g, </a:t>
            </a:r>
            <a:r>
              <a:rPr lang="zh-CN" altLang="en-US" sz="1700" dirty="0">
                <a:sym typeface="+mn-ea"/>
              </a:rPr>
              <a:t>螺杆直径加大到</a:t>
            </a:r>
            <a:r>
              <a:rPr lang="en-US" altLang="zh-CN" sz="1700" dirty="0">
                <a:sym typeface="+mn-ea"/>
              </a:rPr>
              <a:t>45mm</a:t>
            </a:r>
            <a:r>
              <a:rPr lang="zh-CN" altLang="en-US" sz="1700" dirty="0">
                <a:sym typeface="+mn-ea"/>
              </a:rPr>
              <a:t>，射出最大压力</a:t>
            </a:r>
            <a:r>
              <a:rPr lang="en-US" altLang="zh-CN" sz="1700" dirty="0">
                <a:sym typeface="+mn-ea"/>
              </a:rPr>
              <a:t>22</a:t>
            </a:r>
            <a:r>
              <a:rPr lang="en-US" altLang="zh-CN" sz="1700" dirty="0">
                <a:sym typeface="+mn-ea"/>
              </a:rPr>
              <a:t>00kgf/cm^2</a:t>
            </a:r>
            <a:r>
              <a:rPr lang="en-US" altLang="zh-CN" sz="1700" dirty="0">
                <a:sym typeface="+mn-ea"/>
              </a:rPr>
              <a:t> </a:t>
            </a:r>
            <a:r>
              <a:rPr lang="zh-CN" altLang="en-US" sz="1700" dirty="0">
                <a:sym typeface="+mn-ea"/>
              </a:rPr>
              <a:t>，这个射出压力需要考虑是否能够满足成型需要，在没有超过最大射出压力范围下使用，射出速度不变</a:t>
            </a:r>
            <a:r>
              <a:rPr lang="en-US" altLang="zh-CN" sz="1700" dirty="0">
                <a:sym typeface="+mn-ea"/>
              </a:rPr>
              <a:t>160mm/s</a:t>
            </a:r>
            <a:r>
              <a:rPr lang="zh-CN" altLang="en-US" sz="1700" dirty="0">
                <a:sym typeface="+mn-ea"/>
              </a:rPr>
              <a:t>。</a:t>
            </a:r>
            <a:r>
              <a:rPr lang="en-US" altLang="zh-CN" sz="1700" dirty="0">
                <a:sym typeface="+mn-ea"/>
              </a:rPr>
              <a:t>       </a:t>
            </a:r>
            <a:endParaRPr lang="en-US" altLang="zh-CN" sz="1700" dirty="0">
              <a:sym typeface="+mn-ea"/>
            </a:endParaRPr>
          </a:p>
          <a:p>
            <a:pPr algn="l"/>
            <a:r>
              <a:rPr lang="en-US" altLang="zh-CN" sz="1700" dirty="0">
                <a:sym typeface="+mn-ea"/>
              </a:rPr>
              <a:t>          </a:t>
            </a:r>
            <a:endParaRPr lang="en-US" altLang="zh-CN" sz="1700" dirty="0">
              <a:sym typeface="+mn-ea"/>
            </a:endParaRPr>
          </a:p>
          <a:p>
            <a:pPr algn="l"/>
            <a:r>
              <a:rPr lang="en-US" altLang="zh-CN" sz="1700" dirty="0">
                <a:sym typeface="+mn-ea"/>
              </a:rPr>
              <a:t>         </a:t>
            </a:r>
            <a:r>
              <a:rPr lang="zh-CN" altLang="en-US" sz="1700" dirty="0">
                <a:sym typeface="+mn-ea"/>
              </a:rPr>
              <a:t>螺杆直径加大，相应螺杆及料管</a:t>
            </a:r>
            <a:r>
              <a:rPr lang="zh-CN" altLang="en-US" sz="1700" dirty="0">
                <a:sym typeface="+mn-ea"/>
              </a:rPr>
              <a:t>的</a:t>
            </a:r>
            <a:r>
              <a:rPr lang="zh-CN" altLang="en-US" sz="1700" dirty="0">
                <a:sym typeface="+mn-ea"/>
              </a:rPr>
              <a:t>长度和油马达扭力也需要加大，所对</a:t>
            </a:r>
            <a:r>
              <a:rPr lang="zh-CN" altLang="en-US" sz="1700" dirty="0">
                <a:sym typeface="+mn-ea"/>
              </a:rPr>
              <a:t>的螺杆料管、</a:t>
            </a:r>
            <a:r>
              <a:rPr lang="zh-CN" altLang="en-US" sz="1700" dirty="0">
                <a:sym typeface="+mn-ea"/>
              </a:rPr>
              <a:t>射台移动油缸、射台移动导杆也对应加大或加长，计量油马达排量也相应需要加大</a:t>
            </a:r>
            <a:r>
              <a:rPr lang="zh-CN" altLang="en-US" sz="1700" dirty="0">
                <a:sym typeface="+mn-ea"/>
              </a:rPr>
              <a:t>。</a:t>
            </a:r>
            <a:endParaRPr lang="zh-CN" altLang="en-US" sz="1700" dirty="0">
              <a:sym typeface="+mn-ea"/>
            </a:endParaRPr>
          </a:p>
          <a:p>
            <a:pPr algn="l"/>
            <a:endParaRPr lang="zh-CN" altLang="en-US" sz="1700" dirty="0">
              <a:sym typeface="+mn-ea"/>
            </a:endParaRPr>
          </a:p>
          <a:p>
            <a:pPr algn="l"/>
            <a:r>
              <a:rPr lang="en-US" altLang="zh-CN" sz="1700" dirty="0">
                <a:sym typeface="+mn-ea"/>
              </a:rPr>
              <a:t>         </a:t>
            </a:r>
            <a:r>
              <a:rPr lang="zh-CN" altLang="en-US" sz="1700" dirty="0">
                <a:sym typeface="+mn-ea"/>
              </a:rPr>
              <a:t>综上所述，需要更换的部件有：螺杆机筒射嘴，射台上下油缸，射台上下导杆，计量油压马达。</a:t>
            </a:r>
            <a:endParaRPr lang="zh-CN" altLang="en-US" sz="1700" dirty="0"/>
          </a:p>
          <a:p>
            <a:endParaRPr lang="zh-CN" alt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标题 5120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p>
            <a:r>
              <a:rPr lang="zh-CN" altLang="en-US" sz="2000" b="1" dirty="0"/>
              <a:t>更换部件详细说明</a:t>
            </a:r>
            <a:endParaRPr lang="zh-CN" altLang="en-US" sz="2000" b="1" dirty="0"/>
          </a:p>
        </p:txBody>
      </p:sp>
      <p:graphicFrame>
        <p:nvGraphicFramePr>
          <p:cNvPr id="51229" name="内容占位符 51228"/>
          <p:cNvGraphicFramePr/>
          <p:nvPr>
            <p:ph idx="1"/>
            <p:custDataLst>
              <p:tags r:id="rId1"/>
            </p:custDataLst>
          </p:nvPr>
        </p:nvGraphicFramePr>
        <p:xfrm>
          <a:off x="287655" y="1083310"/>
          <a:ext cx="8677275" cy="3510915"/>
        </p:xfrm>
        <a:graphic>
          <a:graphicData uri="http://schemas.openxmlformats.org/drawingml/2006/table">
            <a:tbl>
              <a:tblPr/>
              <a:tblGrid>
                <a:gridCol w="8677275"/>
              </a:tblGrid>
              <a:tr h="351091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320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20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457200" lvl="1" indent="0" algn="l" fontAlgn="t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sym typeface="+mn-ea"/>
                      </a:endParaRPr>
                    </a:p>
                    <a:p>
                      <a:pPr marL="457200" lvl="1" indent="0" algn="l" fontAlgn="t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ym typeface="+mn-ea"/>
                        </a:rPr>
                        <a:t>螺杆机筒射嘴</a:t>
                      </a:r>
                      <a:r>
                        <a:rPr lang="en-US" altLang="zh-CN" sz="1800" dirty="0">
                          <a:latin typeface="宋体" panose="02010600030101010101" pitchFamily="2" charset="-122"/>
                          <a:sym typeface="+mn-ea"/>
                        </a:rPr>
                        <a:t>1</a:t>
                      </a:r>
                      <a:r>
                        <a:rPr lang="zh-CN" altLang="en-US" sz="1800" dirty="0">
                          <a:sym typeface="+mn-ea"/>
                        </a:rPr>
                        <a:t>套：螺杆机筒材料使用</a:t>
                      </a:r>
                      <a:r>
                        <a:rPr lang="en-US" altLang="zh-CN" sz="1800">
                          <a:latin typeface="宋体" panose="02010600030101010101" pitchFamily="2" charset="-122"/>
                        </a:rPr>
                        <a:t>38CrmoAL</a:t>
                      </a:r>
                      <a:r>
                        <a:rPr lang="zh-CN" altLang="en-US" sz="1800">
                          <a:latin typeface="宋体" panose="02010600030101010101" pitchFamily="2" charset="-122"/>
                        </a:rPr>
                        <a:t>，射嘴用</a:t>
                      </a:r>
                      <a:r>
                        <a:rPr lang="en-US" altLang="zh-CN" sz="1800">
                          <a:latin typeface="宋体" panose="02010600030101010101" pitchFamily="2" charset="-122"/>
                        </a:rPr>
                        <a:t>SKD61真空淬火</a:t>
                      </a:r>
                      <a:r>
                        <a:rPr lang="zh-CN" altLang="en-US" sz="1800">
                          <a:latin typeface="宋体" panose="02010600030101010101" pitchFamily="2" charset="-122"/>
                        </a:rPr>
                        <a:t>，表面</a:t>
                      </a:r>
                      <a:r>
                        <a:rPr lang="en-US" altLang="zh-CN" sz="1800">
                          <a:latin typeface="宋体" panose="02010600030101010101" pitchFamily="2" charset="-122"/>
                          <a:sym typeface="+mn-ea"/>
                        </a:rPr>
                        <a:t>QBQ</a:t>
                      </a:r>
                      <a:r>
                        <a:rPr lang="zh-CN" altLang="en-US" sz="1800">
                          <a:latin typeface="宋体" panose="02010600030101010101" pitchFamily="2" charset="-122"/>
                        </a:rPr>
                        <a:t>发黑防锈处理，气动封胶。</a:t>
                      </a:r>
                      <a:endParaRPr lang="zh-CN" altLang="en-US" sz="1800">
                        <a:latin typeface="宋体" panose="02010600030101010101" pitchFamily="2" charset="-122"/>
                      </a:endParaRPr>
                    </a:p>
                    <a:p>
                      <a:pPr marL="457200" lvl="1" indent="0" algn="l" fontAlgn="t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1800">
                        <a:latin typeface="宋体" panose="02010600030101010101" pitchFamily="2" charset="-122"/>
                      </a:endParaRPr>
                    </a:p>
                    <a:p>
                      <a:pPr marL="457200" lvl="1" indent="0" algn="l" fontAlgn="t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ym typeface="+mn-ea"/>
                        </a:rPr>
                        <a:t>射台上下油缸两套：标准油压油缸。</a:t>
                      </a:r>
                      <a:endParaRPr lang="zh-CN" altLang="en-US" sz="1800" dirty="0">
                        <a:sym typeface="+mn-ea"/>
                      </a:endParaRPr>
                    </a:p>
                    <a:p>
                      <a:pPr marL="457200" lvl="1" indent="0" algn="l" fontAlgn="t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sym typeface="+mn-ea"/>
                      </a:endParaRPr>
                    </a:p>
                    <a:p>
                      <a:pPr marL="457200" lvl="1" indent="0" algn="l" fontAlgn="t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ym typeface="+mn-ea"/>
                        </a:rPr>
                        <a:t>射台上下导杆两条：镀铬加硬导杆。</a:t>
                      </a:r>
                      <a:endParaRPr lang="zh-CN" altLang="en-US" sz="1800" dirty="0">
                        <a:sym typeface="+mn-ea"/>
                      </a:endParaRPr>
                    </a:p>
                    <a:p>
                      <a:pPr marL="457200" lvl="1" indent="0" algn="l" fontAlgn="t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sym typeface="+mn-ea"/>
                      </a:endParaRPr>
                    </a:p>
                    <a:p>
                      <a:pPr marL="457200" lvl="1" indent="0" algn="l" fontAlgn="t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ym typeface="+mn-ea"/>
                        </a:rPr>
                        <a:t>计量油压马达一台：排量</a:t>
                      </a:r>
                      <a:r>
                        <a:rPr lang="en-US" altLang="zh-CN" sz="1800" dirty="0">
                          <a:latin typeface="宋体" panose="02010600030101010101" pitchFamily="2" charset="-122"/>
                          <a:sym typeface="+mn-ea"/>
                        </a:rPr>
                        <a:t>600-650CC</a:t>
                      </a:r>
                      <a:r>
                        <a:rPr lang="zh-CN" altLang="en-US" sz="1800" dirty="0">
                          <a:latin typeface="宋体" panose="02010600030101010101" pitchFamily="2" charset="-122"/>
                          <a:sym typeface="+mn-ea"/>
                        </a:rPr>
                        <a:t>。</a:t>
                      </a:r>
                      <a:endParaRPr lang="zh-CN" altLang="en-US" sz="1800">
                        <a:latin typeface="宋体" panose="02010600030101010101" pitchFamily="2" charset="-122"/>
                      </a:endParaRPr>
                    </a:p>
                    <a:p>
                      <a:pPr marL="457200" lvl="1" indent="0" algn="l" fontAlgn="t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1750">
                        <a:latin typeface="宋体" panose="02010600030101010101" pitchFamily="2" charset="-122"/>
                      </a:endParaRPr>
                    </a:p>
                    <a:p>
                      <a:pPr marL="457200" lvl="1" indent="0" algn="l" fontAlgn="t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1750">
                          <a:latin typeface="宋体" panose="02010600030101010101" pitchFamily="2" charset="-122"/>
                        </a:rPr>
                        <a:t>     </a:t>
                      </a:r>
                      <a:r>
                        <a:rPr lang="en-US" altLang="zh-CN" sz="950">
                          <a:latin typeface="宋体" panose="02010600030101010101" pitchFamily="2" charset="-122"/>
                        </a:rPr>
                        <a:t>                                                          </a:t>
                      </a:r>
                      <a:endParaRPr lang="en-US" altLang="zh-CN" sz="950">
                        <a:latin typeface="宋体" panose="02010600030101010101" pitchFamily="2" charset="-122"/>
                      </a:endParaRPr>
                    </a:p>
                  </a:txBody>
                  <a:tcPr marL="90000" marR="90000" marT="46800" marB="46800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标题 52225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73100"/>
          </a:xfrm>
        </p:spPr>
        <p:txBody>
          <a:bodyPr anchor="ctr">
            <a:normAutofit/>
          </a:bodyPr>
          <a:p>
            <a:r>
              <a:rPr lang="zh-CN" altLang="en-US" sz="2800" b="1" dirty="0"/>
              <a:t>感谢支持和信任</a:t>
            </a:r>
            <a:endParaRPr lang="zh-CN" altLang="en-US" sz="2800" b="1" dirty="0"/>
          </a:p>
        </p:txBody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>
          <a:xfrm>
            <a:off x="719455" y="1050925"/>
            <a:ext cx="7956550" cy="3933825"/>
          </a:xfrm>
        </p:spPr>
        <p:txBody>
          <a:bodyPr>
            <a:normAutofit/>
          </a:bodyPr>
          <a:p>
            <a:pPr>
              <a:lnSpc>
                <a:spcPct val="80000"/>
              </a:lnSpc>
              <a:buNone/>
            </a:pPr>
            <a:r>
              <a:rPr lang="zh-CN" altLang="en-US" sz="2800" dirty="0"/>
              <a:t>         感谢贵司的信任和支持！我们一定保证质量并按照贵司要求时间准时交货，做好急时高质量的售后服务！</a:t>
            </a:r>
            <a:endParaRPr lang="zh-CN" altLang="en-US" sz="2800" dirty="0"/>
          </a:p>
          <a:p>
            <a:pPr>
              <a:lnSpc>
                <a:spcPct val="80000"/>
              </a:lnSpc>
            </a:pPr>
            <a:endParaRPr lang="zh-CN" altLang="en-US" sz="1400" dirty="0"/>
          </a:p>
          <a:p>
            <a:pPr>
              <a:lnSpc>
                <a:spcPct val="80000"/>
              </a:lnSpc>
              <a:buNone/>
            </a:pPr>
            <a:r>
              <a:rPr lang="zh-CN" altLang="en-US" sz="1200" dirty="0"/>
              <a:t>    </a:t>
            </a:r>
            <a:endParaRPr lang="zh-CN" altLang="en-US" sz="1200" dirty="0"/>
          </a:p>
          <a:p>
            <a:pPr>
              <a:lnSpc>
                <a:spcPct val="80000"/>
              </a:lnSpc>
              <a:buNone/>
            </a:pPr>
            <a:endParaRPr lang="zh-CN" altLang="en-US" sz="1200" dirty="0"/>
          </a:p>
          <a:p>
            <a:pPr>
              <a:lnSpc>
                <a:spcPct val="80000"/>
              </a:lnSpc>
              <a:buNone/>
            </a:pPr>
            <a:endParaRPr lang="zh-CN" altLang="en-US" sz="1200" dirty="0"/>
          </a:p>
          <a:p>
            <a:pPr>
              <a:lnSpc>
                <a:spcPct val="80000"/>
              </a:lnSpc>
              <a:buNone/>
            </a:pPr>
            <a:r>
              <a:rPr lang="zh-CN" altLang="en-US" sz="2800" dirty="0"/>
              <a:t>     此致！</a:t>
            </a:r>
            <a:endParaRPr lang="zh-CN" altLang="en-US" sz="2800" dirty="0"/>
          </a:p>
          <a:p>
            <a:pPr>
              <a:lnSpc>
                <a:spcPct val="80000"/>
              </a:lnSpc>
              <a:buNone/>
            </a:pPr>
            <a:r>
              <a:rPr lang="zh-CN" altLang="en-US" sz="1200" dirty="0"/>
              <a:t>   </a:t>
            </a:r>
            <a:endParaRPr lang="zh-CN" altLang="en-US" sz="1200" dirty="0"/>
          </a:p>
          <a:p>
            <a:pPr>
              <a:lnSpc>
                <a:spcPct val="80000"/>
              </a:lnSpc>
            </a:pPr>
            <a:endParaRPr lang="zh-CN" altLang="en-US" sz="1200" dirty="0"/>
          </a:p>
          <a:p>
            <a:pPr>
              <a:lnSpc>
                <a:spcPct val="80000"/>
              </a:lnSpc>
            </a:pPr>
            <a:endParaRPr lang="zh-CN" altLang="en-US" sz="1200" dirty="0"/>
          </a:p>
          <a:p>
            <a:pPr>
              <a:lnSpc>
                <a:spcPct val="80000"/>
              </a:lnSpc>
            </a:pPr>
            <a:endParaRPr lang="zh-CN" altLang="en-US" sz="1200" dirty="0"/>
          </a:p>
          <a:p>
            <a:pPr>
              <a:lnSpc>
                <a:spcPct val="80000"/>
              </a:lnSpc>
              <a:buNone/>
            </a:pPr>
            <a:endParaRPr lang="zh-CN" altLang="en-US" sz="700" dirty="0"/>
          </a:p>
          <a:p>
            <a:pPr>
              <a:lnSpc>
                <a:spcPct val="80000"/>
              </a:lnSpc>
              <a:buNone/>
            </a:pPr>
            <a:r>
              <a:rPr lang="zh-CN" altLang="en-US" sz="700" dirty="0"/>
              <a:t>                                                                                                                                                                                  </a:t>
            </a:r>
            <a:r>
              <a:rPr lang="zh-CN" altLang="en-US" sz="1800" dirty="0"/>
              <a:t>   </a:t>
            </a:r>
            <a:r>
              <a:rPr lang="zh-CN" altLang="en-US" sz="1800" b="1" dirty="0">
                <a:sym typeface="+mn-ea"/>
              </a:rPr>
              <a:t>聚本机械制造（深圳）有限公司敬上</a:t>
            </a:r>
            <a:endParaRPr lang="zh-CN" altLang="en-US" sz="1800" b="1" dirty="0"/>
          </a:p>
          <a:p>
            <a:pPr>
              <a:lnSpc>
                <a:spcPct val="80000"/>
              </a:lnSpc>
              <a:buNone/>
            </a:pPr>
            <a:r>
              <a:rPr lang="zh-CN" altLang="en-US" sz="700" dirty="0"/>
              <a:t>   </a:t>
            </a:r>
            <a:endParaRPr lang="zh-CN" altLang="en-US" sz="1800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8100,&quot;width&quot;:5298}"/>
</p:tagLst>
</file>

<file path=ppt/tags/tag2.xml><?xml version="1.0" encoding="utf-8"?>
<p:tagLst xmlns:p="http://schemas.openxmlformats.org/presentationml/2006/main">
  <p:tag name="TABLE_ENDDRAG_ORIGIN_RECT" val="683*276"/>
  <p:tag name="TABLE_ENDDRAG_RECT" val="22*85*683*276"/>
</p:tagLst>
</file>

<file path=ppt/tags/tag3.xml><?xml version="1.0" encoding="utf-8"?>
<p:tagLst xmlns:p="http://schemas.openxmlformats.org/presentationml/2006/main">
  <p:tag name="KSO_WM_DOC_GUID" val="{87b84936-13a6-4d54-9d37-3e2202b76645}"/>
</p:tagLst>
</file>

<file path=ppt/theme/theme1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917</Words>
  <Application>WPS 演示</Application>
  <PresentationFormat/>
  <Paragraphs>50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Calibri</vt:lpstr>
      <vt:lpstr>Arial Unicode MS</vt:lpstr>
      <vt:lpstr>Office 主题​​</vt:lpstr>
      <vt:lpstr>聚本螺杆炮筒</vt:lpstr>
      <vt:lpstr>120T 立式液态硅胶(LSR)射出成型机示意图</vt:lpstr>
      <vt:lpstr> </vt:lpstr>
      <vt:lpstr>更换部件详细说明</vt:lpstr>
      <vt:lpstr>感谢支持和信任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微软中国</dc:creator>
  <cp:lastModifiedBy>日升陈先生13714116189</cp:lastModifiedBy>
  <cp:revision>53</cp:revision>
  <dcterms:created xsi:type="dcterms:W3CDTF">2012-06-10T08:31:00Z</dcterms:created>
  <dcterms:modified xsi:type="dcterms:W3CDTF">2021-09-03T12:25:20Z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B7E7E541088248DFA0D4B752858A1B2B</vt:lpwstr>
  </property>
</Properties>
</file>